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76" r:id="rId6"/>
    <p:sldId id="270" r:id="rId7"/>
    <p:sldId id="259" r:id="rId8"/>
    <p:sldId id="266" r:id="rId9"/>
    <p:sldId id="267" r:id="rId10"/>
    <p:sldId id="269" r:id="rId11"/>
    <p:sldId id="272" r:id="rId12"/>
    <p:sldId id="261" r:id="rId13"/>
    <p:sldId id="273" r:id="rId14"/>
    <p:sldId id="287" r:id="rId15"/>
    <p:sldId id="293" r:id="rId16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5F5AA-BEFA-4B3F-ABC8-CB0DF076A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F90932-1A78-43FC-8337-8F7639E14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4D0D1F-F1CA-45DB-9522-4C405883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6599A-CCE7-4809-A60B-FA03ADFC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9B68B7-D65A-45D4-99DD-A2D8C3B6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89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827FF-3ADB-46E1-A780-84B44002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884679-EAC8-48DF-886F-B75970F3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BDA996-5FE1-4921-BA72-C8B4AEE5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E5F96C-0B68-49D2-ADEC-BD2C124B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F36F6C-99FF-4438-BE5C-8E2DDF17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17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36A0972-2600-409F-9364-3EF84261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95CECF-7810-44BC-9817-56824A4F1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75845F-9343-419E-9A20-C30DBD7B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2874C-814D-44CC-84F9-DE1AA284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1AA30E-7A49-4C90-9A4B-D116E1A0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83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47A25-A895-41C5-BE83-CB086FA7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71D5F-9418-41F7-ADF9-9B0A4A84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40F304-9D6A-4F86-9F56-C24C145F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C0FA70-1C3E-46C8-B310-C288D71A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14F6C-BE94-447F-A7F6-3A6AD7E9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49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9A9C1-9849-49D3-8A6E-28483DF7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5F38C5-C81A-421E-8F7D-10855AB3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A72CFE-AC42-44A8-AE60-C06A104C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5E1802-BC99-42ED-A32B-73D3BA0B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9367E1-102E-4FBD-A67B-CB2F22D2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11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07926-32FD-42CF-A74E-C95C2F1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7D9F7B-99C0-4E9A-8E38-2945265E2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05E1CE-1D80-4A4A-97A5-295F80B39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DC3349-5814-43B0-9F7A-D972795D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2C5250-D3BA-45EC-9CD2-092BB363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D944F2-8BC2-4E15-B4AC-5F0FD7F6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47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76D0B-1514-480F-82F1-7DE80D27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323489-5C94-499F-AFD7-1055BB38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78CFB8-B9FA-4EEB-B17A-722A93FC4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4A787C-AF9F-42F1-AFCF-F6A21813C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1754037-B902-4400-842D-89504AC26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513A60E-1095-4F37-9076-C9F5A88C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3F76A1-E6DD-4FCA-A4D6-3DAD5E9C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BACC11F-F7FF-431F-8845-122713AB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01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37E1E-AB0E-440E-98C0-128887A5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F6039F-39BB-40C0-81D4-F40AC5F2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FFF4E-E628-4360-B554-3803C29D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68BB42-F50A-46B6-A898-B91BFA08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6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F19097-FF2B-49F9-B698-13573AFE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C11360-43BD-44B1-A542-82FE86FA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D25A99-BF65-4682-BFB2-CA0A4D71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7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B4717-6BBA-4F81-8C26-6363FA21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97C4C3-F39C-4366-B890-7483FE7A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2B5230-FF2F-4E7F-A8BD-2B04D79F2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98DF92-0520-484D-B520-72ABE387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876F21-56E3-4F92-B518-DEE9ACBD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B09B34-FA75-4B78-A268-127DECFD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13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A851E-28C7-46BD-A299-938F121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C24D36-A63B-42D3-A4D5-3A8D68F20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2F19F7-379D-49B9-8911-115DB2A1A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D3C607-874F-42E0-9319-BBA88B10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EA520A-540C-471E-9C8F-AD592D36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0F28F9-DFB4-44B3-B7BA-ED720277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18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96806C-0882-4685-B224-A71D2661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0778B2-D498-4021-840B-5D5FA0ED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B0D503-5445-4F0C-84C8-12F71F067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A340-4984-4E1A-8DFA-0FFCC6833086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CE778C-B46B-48EA-835E-4B00CA73C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175441-3E4F-44E9-BA72-FEE02A65A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6865-582B-4A73-84CA-3572503E4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7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cid:1F9C7A06-7815-4859-BE48-263DBB100B61-L0-001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cid:5FF1A366-80C6-4DD6-8E8F-183D709A0417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78042cd7-c0df-4c08-b822-759c77093a7d@EURP193.PROD.OUTLOOK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Veghel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30017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 binnen meierijstad en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omg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6BD82D8-8010-4F98-945A-F6FCA320EE5D}"/>
              </a:ext>
            </a:extLst>
          </p:cNvPr>
          <p:cNvSpPr txBox="1"/>
          <p:nvPr/>
        </p:nvSpPr>
        <p:spPr>
          <a:xfrm>
            <a:off x="564204" y="856034"/>
            <a:ext cx="1108953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A N  H A R T E  W E L K O 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DF3021B-A49C-B36E-6D8A-6E6B07426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7" y="1939123"/>
            <a:ext cx="1886585" cy="251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7CF60BF-C3EC-637F-D001-51C20244E75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87" y="4095337"/>
            <a:ext cx="1434136" cy="182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Ruilnetwerk kLETScafé - Meierijstad">
            <a:extLst>
              <a:ext uri="{FF2B5EF4-FFF2-40B4-BE49-F238E27FC236}">
                <a16:creationId xmlns:a16="http://schemas.microsoft.com/office/drawing/2014/main" id="{87308B0A-2665-7D1F-DA94-DE3981213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5" y="4574228"/>
            <a:ext cx="1886585" cy="134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7D6BD4-E7FF-B565-D50D-AAC38AD69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7662" y="2418612"/>
            <a:ext cx="3999663" cy="299974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CD065E-7AB7-02F1-48FB-8E9BBD540A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77" r="16242"/>
          <a:stretch/>
        </p:blipFill>
        <p:spPr>
          <a:xfrm>
            <a:off x="7973468" y="1918654"/>
            <a:ext cx="2041851" cy="272837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77AD3E-7B9F-9FFB-1E16-A60169EF1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436" y="1918654"/>
            <a:ext cx="1553964" cy="3999663"/>
          </a:xfrm>
          <a:prstGeom prst="rect">
            <a:avLst/>
          </a:prstGeom>
        </p:spPr>
      </p:pic>
      <p:pic>
        <p:nvPicPr>
          <p:cNvPr id="3" name="Afbeelding 2" descr="Macbook Notebook Kantoor Aan Huis Werkstat">
            <a:extLst>
              <a:ext uri="{FF2B5EF4-FFF2-40B4-BE49-F238E27FC236}">
                <a16:creationId xmlns:a16="http://schemas.microsoft.com/office/drawing/2014/main" id="{BD76CE45-D286-2B1D-9B2B-1A5D626F90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b="5389"/>
          <a:stretch/>
        </p:blipFill>
        <p:spPr bwMode="auto">
          <a:xfrm>
            <a:off x="7973468" y="4807131"/>
            <a:ext cx="2035426" cy="11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B548844-6C01-A7C9-342C-E0810AA522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21915" r="15625" b="884"/>
          <a:stretch/>
        </p:blipFill>
        <p:spPr>
          <a:xfrm>
            <a:off x="10216387" y="1939123"/>
            <a:ext cx="1434136" cy="19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A90410-EB94-2A9A-B3FB-959CC4CC2844}"/>
              </a:ext>
            </a:extLst>
          </p:cNvPr>
          <p:cNvSpPr txBox="1"/>
          <p:nvPr/>
        </p:nvSpPr>
        <p:spPr>
          <a:xfrm>
            <a:off x="564206" y="792804"/>
            <a:ext cx="1108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Vragen?</a:t>
            </a:r>
          </a:p>
          <a:p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0AED6A2-ADEE-5121-5C5E-15928CD63152}"/>
              </a:ext>
            </a:extLst>
          </p:cNvPr>
          <p:cNvGraphicFramePr>
            <a:graphicFrameLocks noGrp="1"/>
          </p:cNvGraphicFramePr>
          <p:nvPr/>
        </p:nvGraphicFramePr>
        <p:xfrm>
          <a:off x="538264" y="2298748"/>
          <a:ext cx="10987434" cy="4104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3717">
                  <a:extLst>
                    <a:ext uri="{9D8B030D-6E8A-4147-A177-3AD203B41FA5}">
                      <a16:colId xmlns:a16="http://schemas.microsoft.com/office/drawing/2014/main" val="560939269"/>
                    </a:ext>
                  </a:extLst>
                </a:gridCol>
                <a:gridCol w="5493717">
                  <a:extLst>
                    <a:ext uri="{9D8B030D-6E8A-4147-A177-3AD203B41FA5}">
                      <a16:colId xmlns:a16="http://schemas.microsoft.com/office/drawing/2014/main" val="2201396177"/>
                    </a:ext>
                  </a:extLst>
                </a:gridCol>
              </a:tblGrid>
              <a:tr h="410400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3630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C28242A9-B621-9A1A-DC81-31AFB55E3507}"/>
              </a:ext>
            </a:extLst>
          </p:cNvPr>
          <p:cNvSpPr txBox="1"/>
          <p:nvPr/>
        </p:nvSpPr>
        <p:spPr>
          <a:xfrm>
            <a:off x="6263223" y="2526839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????????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61CA774-F7FB-82C4-DB3D-32432124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57" y="2427645"/>
            <a:ext cx="4202728" cy="3766449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5CB0A363-8C1A-5DEE-02B2-5005A5DAC290}"/>
              </a:ext>
            </a:extLst>
          </p:cNvPr>
          <p:cNvSpPr/>
          <p:nvPr/>
        </p:nvSpPr>
        <p:spPr>
          <a:xfrm>
            <a:off x="11238110" y="5696125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8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46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6BD82D8-8010-4F98-945A-F6FCA320EE5D}"/>
              </a:ext>
            </a:extLst>
          </p:cNvPr>
          <p:cNvSpPr txBox="1"/>
          <p:nvPr/>
        </p:nvSpPr>
        <p:spPr>
          <a:xfrm>
            <a:off x="564204" y="856034"/>
            <a:ext cx="1108953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4AE3124-0645-4BC7-B17F-1E0B514C66AD}"/>
              </a:ext>
            </a:extLst>
          </p:cNvPr>
          <p:cNvSpPr txBox="1"/>
          <p:nvPr/>
        </p:nvSpPr>
        <p:spPr>
          <a:xfrm>
            <a:off x="1846172" y="3183341"/>
            <a:ext cx="11089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b="1" dirty="0">
              <a:solidFill>
                <a:srgbClr val="000000"/>
              </a:solidFill>
            </a:endParaRPr>
          </a:p>
          <a:p>
            <a:pPr marL="285750" indent="-285750"/>
            <a:endParaRPr lang="en-US" dirty="0">
              <a:solidFill>
                <a:srgbClr val="000000"/>
              </a:solidFill>
            </a:endParaRPr>
          </a:p>
          <a:p>
            <a:pPr marL="285750" indent="-285750"/>
            <a:endParaRPr lang="en-US" dirty="0">
              <a:solidFill>
                <a:srgbClr val="000000"/>
              </a:solidFill>
            </a:endParaRPr>
          </a:p>
          <a:p>
            <a:pPr marL="285750" indent="-285750"/>
            <a:r>
              <a:rPr lang="en-US" dirty="0">
                <a:solidFill>
                  <a:srgbClr val="000000"/>
                </a:solidFill>
              </a:rPr>
              <a:t>	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AutoShape 4" descr="Agenda Van Een Vergadering Met Weinig Punten Stock Afbeelding - Image of  lijst, zaken: 208376083">
            <a:extLst>
              <a:ext uri="{FF2B5EF4-FFF2-40B4-BE49-F238E27FC236}">
                <a16:creationId xmlns:a16="http://schemas.microsoft.com/office/drawing/2014/main" id="{4F98D1B3-7B15-0B3B-C9DE-572E43229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Agenda Van Een Vergadering Met Weinig Punten Stock Afbeelding - Image of  lijst, zaken: 208376083">
            <a:extLst>
              <a:ext uri="{FF2B5EF4-FFF2-40B4-BE49-F238E27FC236}">
                <a16:creationId xmlns:a16="http://schemas.microsoft.com/office/drawing/2014/main" id="{865C963A-3E72-0F15-28DF-1E5B861D8F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Agenda Van Een Vergadering Met Weinig Punten Stock Afbeelding - Image of  lijst, zaken: 208376083">
            <a:extLst>
              <a:ext uri="{FF2B5EF4-FFF2-40B4-BE49-F238E27FC236}">
                <a16:creationId xmlns:a16="http://schemas.microsoft.com/office/drawing/2014/main" id="{F7E008FD-D6F9-AD7C-167B-93924D68B6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Picture 2" descr="Samuel, Duimen Omhoog, Lachen, Koel">
            <a:extLst>
              <a:ext uri="{FF2B5EF4-FFF2-40B4-BE49-F238E27FC236}">
                <a16:creationId xmlns:a16="http://schemas.microsoft.com/office/drawing/2014/main" id="{94E0F108-8FBF-8B3A-2708-71757754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32" y="2784358"/>
            <a:ext cx="4331429" cy="36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E422708-49CA-4AEB-0E26-FE498869E82A}"/>
              </a:ext>
            </a:extLst>
          </p:cNvPr>
          <p:cNvSpPr txBox="1"/>
          <p:nvPr/>
        </p:nvSpPr>
        <p:spPr>
          <a:xfrm>
            <a:off x="791184" y="1815405"/>
            <a:ext cx="103793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* Kletscafé (ochtend)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bij Vlas &amp; Graan van 10 – 11.30 uur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1 februari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1 maart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5 april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3 mei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7 juni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5 juli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2 augustus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6 september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4 oktober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1 november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badi" panose="020B0604020104020204" pitchFamily="34" charset="0"/>
              </a:rPr>
              <a:t>zaterdag 29 november Sinterkletscafé 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B3149404-F36C-7F6C-6A54-B57342344F16}"/>
              </a:ext>
            </a:extLst>
          </p:cNvPr>
          <p:cNvSpPr/>
          <p:nvPr/>
        </p:nvSpPr>
        <p:spPr>
          <a:xfrm>
            <a:off x="11214042" y="6031012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3214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6BD82D8-8010-4F98-945A-F6FCA320EE5D}"/>
              </a:ext>
            </a:extLst>
          </p:cNvPr>
          <p:cNvSpPr txBox="1"/>
          <p:nvPr/>
        </p:nvSpPr>
        <p:spPr>
          <a:xfrm>
            <a:off x="564204" y="856034"/>
            <a:ext cx="1108953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DANKJEWEL VOOR JE TIJD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DF3021B-A49C-B36E-6D8A-6E6B07426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80" y="1716659"/>
            <a:ext cx="3381100" cy="450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7D6BD4-E7FF-B565-D50D-AAC38AD6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8371" y="2278912"/>
            <a:ext cx="4508131" cy="3381098"/>
          </a:xfrm>
          <a:prstGeom prst="rect">
            <a:avLst/>
          </a:prstGeom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B62C7295-97AE-7A92-38FC-01667B09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4" y="1715395"/>
            <a:ext cx="2014281" cy="268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B92FE4-DD24-CC8D-88E4-F1F62A7EC9EE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8"/>
          <a:stretch>
            <a:fillRect/>
          </a:stretch>
        </p:blipFill>
        <p:spPr bwMode="auto">
          <a:xfrm>
            <a:off x="564204" y="4503278"/>
            <a:ext cx="3498369" cy="172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Bloemist Nijmegen en omstreken -">
            <a:extLst>
              <a:ext uri="{FF2B5EF4-FFF2-40B4-BE49-F238E27FC236}">
                <a16:creationId xmlns:a16="http://schemas.microsoft.com/office/drawing/2014/main" id="{82329357-1F82-BDE6-205D-259FF8696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t="9208" r="20029" b="19074"/>
          <a:stretch/>
        </p:blipFill>
        <p:spPr bwMode="auto">
          <a:xfrm>
            <a:off x="2731577" y="1736977"/>
            <a:ext cx="2284252" cy="26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101CB7A6-3BB7-9AF8-49D8-12920CCC1A03}"/>
              </a:ext>
            </a:extLst>
          </p:cNvPr>
          <p:cNvSpPr txBox="1"/>
          <p:nvPr/>
        </p:nvSpPr>
        <p:spPr>
          <a:xfrm>
            <a:off x="3026875" y="2487693"/>
            <a:ext cx="188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4852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46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Presentatie Ruilnetwerk Veghel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5501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2025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6BD82D8-8010-4F98-945A-F6FCA320EE5D}"/>
              </a:ext>
            </a:extLst>
          </p:cNvPr>
          <p:cNvSpPr txBox="1"/>
          <p:nvPr/>
        </p:nvSpPr>
        <p:spPr>
          <a:xfrm>
            <a:off x="564204" y="856034"/>
            <a:ext cx="1108953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inhoud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4AE3124-0645-4BC7-B17F-1E0B514C66AD}"/>
              </a:ext>
            </a:extLst>
          </p:cNvPr>
          <p:cNvSpPr txBox="1"/>
          <p:nvPr/>
        </p:nvSpPr>
        <p:spPr>
          <a:xfrm>
            <a:off x="539884" y="2995075"/>
            <a:ext cx="11089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Even </a:t>
            </a:r>
            <a:r>
              <a:rPr lang="en-US" dirty="0" err="1">
                <a:solidFill>
                  <a:srgbClr val="000000"/>
                </a:solidFill>
              </a:rPr>
              <a:t>voorstellen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Meer </a:t>
            </a:r>
            <a:r>
              <a:rPr lang="en-US" dirty="0" err="1">
                <a:solidFill>
                  <a:srgbClr val="000000"/>
                </a:solidFill>
              </a:rPr>
              <a:t>bereiken</a:t>
            </a:r>
            <a:r>
              <a:rPr lang="en-US" dirty="0">
                <a:solidFill>
                  <a:srgbClr val="000000"/>
                </a:solidFill>
              </a:rPr>
              <a:t> met </a:t>
            </a:r>
            <a:r>
              <a:rPr lang="en-US" dirty="0" err="1">
                <a:solidFill>
                  <a:srgbClr val="000000"/>
                </a:solidFill>
              </a:rPr>
              <a:t>elkaar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Wat </a:t>
            </a:r>
            <a:r>
              <a:rPr lang="en-US" dirty="0" err="1">
                <a:solidFill>
                  <a:srgbClr val="000000"/>
                </a:solidFill>
              </a:rPr>
              <a:t>ruilen</a:t>
            </a:r>
            <a:r>
              <a:rPr lang="en-US" dirty="0">
                <a:solidFill>
                  <a:srgbClr val="000000"/>
                </a:solidFill>
              </a:rPr>
              <a:t> 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Het </a:t>
            </a:r>
            <a:r>
              <a:rPr lang="en-US" dirty="0" err="1">
                <a:solidFill>
                  <a:srgbClr val="000000"/>
                </a:solidFill>
              </a:rPr>
              <a:t>systeem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Overige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activiteiten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Contributie</a:t>
            </a:r>
            <a:r>
              <a:rPr lang="en-US" dirty="0">
                <a:solidFill>
                  <a:srgbClr val="000000"/>
                </a:solidFill>
              </a:rPr>
              <a:t> en </a:t>
            </a:r>
            <a:r>
              <a:rPr lang="en-US" dirty="0" err="1">
                <a:solidFill>
                  <a:srgbClr val="000000"/>
                </a:solidFill>
              </a:rPr>
              <a:t>meiervergoeding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Hoe word </a:t>
            </a:r>
            <a:r>
              <a:rPr lang="en-US" dirty="0" err="1">
                <a:solidFill>
                  <a:srgbClr val="000000"/>
                </a:solidFill>
              </a:rPr>
              <a:t>ik</a:t>
            </a:r>
            <a:r>
              <a:rPr lang="en-US" dirty="0">
                <a:solidFill>
                  <a:srgbClr val="000000"/>
                </a:solidFill>
              </a:rPr>
              <a:t> 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Vragen</a:t>
            </a:r>
            <a:r>
              <a:rPr lang="en-US" dirty="0">
                <a:solidFill>
                  <a:srgbClr val="000000"/>
                </a:solidFill>
              </a:rPr>
              <a:t>? </a:t>
            </a:r>
          </a:p>
          <a:p>
            <a:pPr marL="285750" indent="-285750"/>
            <a:r>
              <a:rPr lang="en-US" dirty="0">
                <a:solidFill>
                  <a:srgbClr val="000000"/>
                </a:solidFill>
              </a:rPr>
              <a:t>					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 descr="Agenda Van Een Vergadering Met Weinig Punten Stock Foto - Image of  vergadering, bericht: 204235194">
            <a:extLst>
              <a:ext uri="{FF2B5EF4-FFF2-40B4-BE49-F238E27FC236}">
                <a16:creationId xmlns:a16="http://schemas.microsoft.com/office/drawing/2014/main" id="{BBB9DE1F-A5F8-E9FE-3374-CCBC3CB1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56" y="2715666"/>
            <a:ext cx="4728519" cy="3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6BD82D8-8010-4F98-945A-F6FCA320EE5D}"/>
              </a:ext>
            </a:extLst>
          </p:cNvPr>
          <p:cNvSpPr txBox="1"/>
          <p:nvPr/>
        </p:nvSpPr>
        <p:spPr>
          <a:xfrm>
            <a:off x="564204" y="856034"/>
            <a:ext cx="1108953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 voorstellen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C6B3E62-75E3-3F8E-338C-496B13D8BC47}"/>
              </a:ext>
            </a:extLst>
          </p:cNvPr>
          <p:cNvSpPr txBox="1"/>
          <p:nvPr/>
        </p:nvSpPr>
        <p:spPr>
          <a:xfrm>
            <a:off x="1245141" y="2218100"/>
            <a:ext cx="304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Gadugi" panose="020B0502040204020203" pitchFamily="34" charset="0"/>
                <a:ea typeface="Gadugi" panose="020B0502040204020203" pitchFamily="34" charset="0"/>
              </a:rPr>
              <a:t>Geschiedenis Ruilnetwerk Veghel:</a:t>
            </a:r>
          </a:p>
          <a:p>
            <a:r>
              <a:rPr lang="nl-NL" sz="1600" dirty="0">
                <a:latin typeface="Gadugi" panose="020B0502040204020203" pitchFamily="34" charset="0"/>
                <a:ea typeface="Gadugi" panose="020B0502040204020203" pitchFamily="34" charset="0"/>
              </a:rPr>
              <a:t>Opgericht als vereniging </a:t>
            </a:r>
          </a:p>
          <a:p>
            <a:r>
              <a:rPr lang="nl-NL" sz="1600" dirty="0">
                <a:latin typeface="Gadugi" panose="020B0502040204020203" pitchFamily="34" charset="0"/>
                <a:ea typeface="Gadugi" panose="020B0502040204020203" pitchFamily="34" charset="0"/>
              </a:rPr>
              <a:t>Met elkaar op gelijke voet</a:t>
            </a:r>
          </a:p>
          <a:p>
            <a:r>
              <a:rPr lang="nl-NL" sz="1600" dirty="0">
                <a:latin typeface="Gadugi" panose="020B0502040204020203" pitchFamily="34" charset="0"/>
                <a:ea typeface="Gadugi" panose="020B0502040204020203" pitchFamily="34" charset="0"/>
              </a:rPr>
              <a:t>Gesloten beurs</a:t>
            </a:r>
          </a:p>
          <a:p>
            <a:r>
              <a:rPr lang="nl-NL" sz="1600" dirty="0">
                <a:latin typeface="Gadugi" panose="020B0502040204020203" pitchFamily="34" charset="0"/>
                <a:ea typeface="Gadugi" panose="020B0502040204020203" pitchFamily="34" charset="0"/>
              </a:rPr>
              <a:t>25 jaar bestaan in 2024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D399E75-0D54-21E9-20C8-20A07B3E2269}"/>
              </a:ext>
            </a:extLst>
          </p:cNvPr>
          <p:cNvSpPr txBox="1"/>
          <p:nvPr/>
        </p:nvSpPr>
        <p:spPr>
          <a:xfrm>
            <a:off x="5862895" y="485734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Indoor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235A27-4411-8A95-F879-8C9986E03BAB}"/>
              </a:ext>
            </a:extLst>
          </p:cNvPr>
          <p:cNvSpPr txBox="1"/>
          <p:nvPr/>
        </p:nvSpPr>
        <p:spPr>
          <a:xfrm>
            <a:off x="9206237" y="4829960"/>
            <a:ext cx="1074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Voorzitter</a:t>
            </a:r>
          </a:p>
        </p:txBody>
      </p:sp>
    </p:spTree>
    <p:extLst>
      <p:ext uri="{BB962C8B-B14F-4D97-AF65-F5344CB8AC3E}">
        <p14:creationId xmlns:p14="http://schemas.microsoft.com/office/powerpoint/2010/main" val="6517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 Ruilnetwerk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A90410-EB94-2A9A-B3FB-959CC4CC2844}"/>
              </a:ext>
            </a:extLst>
          </p:cNvPr>
          <p:cNvSpPr txBox="1"/>
          <p:nvPr/>
        </p:nvSpPr>
        <p:spPr>
          <a:xfrm>
            <a:off x="513158" y="760715"/>
            <a:ext cx="110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Meer bereiken met elkaar</a:t>
            </a: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0AED6A2-ADEE-5121-5C5E-15928CD6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13220"/>
              </p:ext>
            </p:extLst>
          </p:nvPr>
        </p:nvGraphicFramePr>
        <p:xfrm>
          <a:off x="564206" y="2045126"/>
          <a:ext cx="10987434" cy="4104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3717">
                  <a:extLst>
                    <a:ext uri="{9D8B030D-6E8A-4147-A177-3AD203B41FA5}">
                      <a16:colId xmlns:a16="http://schemas.microsoft.com/office/drawing/2014/main" val="560939269"/>
                    </a:ext>
                  </a:extLst>
                </a:gridCol>
                <a:gridCol w="5493717">
                  <a:extLst>
                    <a:ext uri="{9D8B030D-6E8A-4147-A177-3AD203B41FA5}">
                      <a16:colId xmlns:a16="http://schemas.microsoft.com/office/drawing/2014/main" val="2201396177"/>
                    </a:ext>
                  </a:extLst>
                </a:gridCol>
              </a:tblGrid>
              <a:tr h="410400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3630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9BC4223-27A4-B582-8A43-EAC29AA1CC11}"/>
              </a:ext>
            </a:extLst>
          </p:cNvPr>
          <p:cNvSpPr txBox="1"/>
          <p:nvPr/>
        </p:nvSpPr>
        <p:spPr>
          <a:xfrm>
            <a:off x="6282360" y="3228953"/>
            <a:ext cx="4955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Ruilen van diensten en goederen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Duurzaam: van en voor mensen met gelijke vergoeding per uur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Zelfredzaamheid /hulp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Saamhorigheid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Persoonlijke ontwikkeling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Betrokkenheid:</a:t>
            </a:r>
          </a:p>
          <a:p>
            <a:r>
              <a:rPr lang="it-IT" dirty="0">
                <a:solidFill>
                  <a:srgbClr val="000000"/>
                </a:solidFill>
              </a:rPr>
              <a:t>	kletscafe drempelverlagend</a:t>
            </a:r>
          </a:p>
          <a:p>
            <a:r>
              <a:rPr lang="it-IT" dirty="0">
                <a:solidFill>
                  <a:srgbClr val="000000"/>
                </a:solidFill>
              </a:rPr>
              <a:t>	weekendmail (activiteiten/data/overig) 	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28242A9-B621-9A1A-DC81-31AFB55E3507}"/>
              </a:ext>
            </a:extLst>
          </p:cNvPr>
          <p:cNvSpPr txBox="1"/>
          <p:nvPr/>
        </p:nvSpPr>
        <p:spPr>
          <a:xfrm>
            <a:off x="6282360" y="2228585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Voor elkaar en met elkaar</a:t>
            </a:r>
          </a:p>
        </p:txBody>
      </p:sp>
      <p:pic>
        <p:nvPicPr>
          <p:cNvPr id="3" name="Afbeelding 2" descr="Afbeelding met tekst, binnen, persoon, mensen&#10;&#10;Automatisch gegenereerde beschrijving">
            <a:extLst>
              <a:ext uri="{FF2B5EF4-FFF2-40B4-BE49-F238E27FC236}">
                <a16:creationId xmlns:a16="http://schemas.microsoft.com/office/drawing/2014/main" id="{3AE5E300-8719-5920-ECC8-1DD60FBEEBAB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9" y="2228584"/>
            <a:ext cx="3207224" cy="3784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jl: omlaag 7">
            <a:extLst>
              <a:ext uri="{FF2B5EF4-FFF2-40B4-BE49-F238E27FC236}">
                <a16:creationId xmlns:a16="http://schemas.microsoft.com/office/drawing/2014/main" id="{6317F126-9CA7-26AC-5557-EE991503AF36}"/>
              </a:ext>
            </a:extLst>
          </p:cNvPr>
          <p:cNvSpPr/>
          <p:nvPr/>
        </p:nvSpPr>
        <p:spPr>
          <a:xfrm>
            <a:off x="11238110" y="5696125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6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A90410-EB94-2A9A-B3FB-959CC4CC2844}"/>
              </a:ext>
            </a:extLst>
          </p:cNvPr>
          <p:cNvSpPr txBox="1"/>
          <p:nvPr/>
        </p:nvSpPr>
        <p:spPr>
          <a:xfrm>
            <a:off x="564206" y="792804"/>
            <a:ext cx="110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Wat ruilen we </a:t>
            </a: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0AED6A2-ADEE-5121-5C5E-15928CD63152}"/>
              </a:ext>
            </a:extLst>
          </p:cNvPr>
          <p:cNvGraphicFramePr>
            <a:graphicFrameLocks noGrp="1"/>
          </p:cNvGraphicFramePr>
          <p:nvPr/>
        </p:nvGraphicFramePr>
        <p:xfrm>
          <a:off x="564206" y="2045126"/>
          <a:ext cx="10987434" cy="4104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3717">
                  <a:extLst>
                    <a:ext uri="{9D8B030D-6E8A-4147-A177-3AD203B41FA5}">
                      <a16:colId xmlns:a16="http://schemas.microsoft.com/office/drawing/2014/main" val="560939269"/>
                    </a:ext>
                  </a:extLst>
                </a:gridCol>
                <a:gridCol w="5493717">
                  <a:extLst>
                    <a:ext uri="{9D8B030D-6E8A-4147-A177-3AD203B41FA5}">
                      <a16:colId xmlns:a16="http://schemas.microsoft.com/office/drawing/2014/main" val="2201396177"/>
                    </a:ext>
                  </a:extLst>
                </a:gridCol>
              </a:tblGrid>
              <a:tr h="410400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3630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9BC4223-27A4-B582-8A43-EAC29AA1CC11}"/>
              </a:ext>
            </a:extLst>
          </p:cNvPr>
          <p:cNvSpPr txBox="1"/>
          <p:nvPr/>
        </p:nvSpPr>
        <p:spPr>
          <a:xfrm>
            <a:off x="6444343" y="2721429"/>
            <a:ext cx="3749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Administratief /correspondentie/ computer / taal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Verzorgen van dieren,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kinderoppas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Creativiteit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Huishoudelijk</a:t>
            </a:r>
            <a:endParaRPr lang="it-IT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Klussen in huis en tuin</a:t>
            </a:r>
            <a:endParaRPr lang="it-IT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Lichaam en geest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</a:rPr>
              <a:t>Vervoer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</a:rPr>
              <a:t>etc</a:t>
            </a:r>
            <a:r>
              <a:rPr lang="nl-NL" dirty="0">
                <a:solidFill>
                  <a:srgbClr val="000000"/>
                </a:solidFill>
              </a:rPr>
              <a:t>…… wat ieder te bieden heeft…. </a:t>
            </a:r>
            <a:br>
              <a:rPr lang="nl-NL" b="0" i="0" dirty="0">
                <a:solidFill>
                  <a:srgbClr val="000000"/>
                </a:solidFill>
                <a:effectLst/>
              </a:rPr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28242A9-B621-9A1A-DC81-31AFB55E3507}"/>
              </a:ext>
            </a:extLst>
          </p:cNvPr>
          <p:cNvSpPr txBox="1"/>
          <p:nvPr/>
        </p:nvSpPr>
        <p:spPr>
          <a:xfrm>
            <a:off x="6282360" y="2228585"/>
            <a:ext cx="5090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voor elkaar dingen willen doen en laten doen!. </a:t>
            </a:r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282A5A4A-818D-F804-52E8-30422A8DF008}"/>
              </a:ext>
            </a:extLst>
          </p:cNvPr>
          <p:cNvSpPr/>
          <p:nvPr/>
        </p:nvSpPr>
        <p:spPr>
          <a:xfrm>
            <a:off x="11238110" y="5696125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Afbeelding 1">
            <a:extLst>
              <a:ext uri="{FF2B5EF4-FFF2-40B4-BE49-F238E27FC236}">
                <a16:creationId xmlns:a16="http://schemas.microsoft.com/office/drawing/2014/main" id="{D26DDD34-CF42-3BBD-3BF2-F6A811FF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43" y="2186885"/>
            <a:ext cx="2850320" cy="38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A90410-EB94-2A9A-B3FB-959CC4CC2844}"/>
              </a:ext>
            </a:extLst>
          </p:cNvPr>
          <p:cNvSpPr txBox="1"/>
          <p:nvPr/>
        </p:nvSpPr>
        <p:spPr>
          <a:xfrm>
            <a:off x="564206" y="792804"/>
            <a:ext cx="110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Het systeem</a:t>
            </a: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0AED6A2-ADEE-5121-5C5E-15928CD6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64970"/>
              </p:ext>
            </p:extLst>
          </p:nvPr>
        </p:nvGraphicFramePr>
        <p:xfrm>
          <a:off x="564206" y="642258"/>
          <a:ext cx="11063588" cy="5506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1794">
                  <a:extLst>
                    <a:ext uri="{9D8B030D-6E8A-4147-A177-3AD203B41FA5}">
                      <a16:colId xmlns:a16="http://schemas.microsoft.com/office/drawing/2014/main" val="560939269"/>
                    </a:ext>
                  </a:extLst>
                </a:gridCol>
                <a:gridCol w="5531794">
                  <a:extLst>
                    <a:ext uri="{9D8B030D-6E8A-4147-A177-3AD203B41FA5}">
                      <a16:colId xmlns:a16="http://schemas.microsoft.com/office/drawing/2014/main" val="2201396177"/>
                    </a:ext>
                  </a:extLst>
                </a:gridCol>
              </a:tblGrid>
              <a:tr h="550687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3630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9BC4223-27A4-B582-8A43-EAC29AA1CC11}"/>
              </a:ext>
            </a:extLst>
          </p:cNvPr>
          <p:cNvSpPr txBox="1"/>
          <p:nvPr/>
        </p:nvSpPr>
        <p:spPr>
          <a:xfrm>
            <a:off x="6206828" y="1254469"/>
            <a:ext cx="4724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Ruilpunten: Oude Lets is meier (geen euro!)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</a:rPr>
              <a:t>Mogelijk maken: Ik doe iets voor jou en jij doet iets voor een ander en die ander doet weer iets voor mij….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Programma ledensite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Duurzaamheid regionaal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5B2EACA8-6154-4CB5-5AF9-F9879672EE0A}"/>
              </a:ext>
            </a:extLst>
          </p:cNvPr>
          <p:cNvSpPr/>
          <p:nvPr/>
        </p:nvSpPr>
        <p:spPr>
          <a:xfrm>
            <a:off x="11238110" y="5696125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1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A90410-EB94-2A9A-B3FB-959CC4CC2844}"/>
              </a:ext>
            </a:extLst>
          </p:cNvPr>
          <p:cNvSpPr txBox="1"/>
          <p:nvPr/>
        </p:nvSpPr>
        <p:spPr>
          <a:xfrm>
            <a:off x="564206" y="792804"/>
            <a:ext cx="110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Overige activiteiten </a:t>
            </a: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0AED6A2-ADEE-5121-5C5E-15928CD63152}"/>
              </a:ext>
            </a:extLst>
          </p:cNvPr>
          <p:cNvGraphicFramePr>
            <a:graphicFrameLocks noGrp="1"/>
          </p:cNvGraphicFramePr>
          <p:nvPr/>
        </p:nvGraphicFramePr>
        <p:xfrm>
          <a:off x="564206" y="2045126"/>
          <a:ext cx="10987434" cy="4104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3717">
                  <a:extLst>
                    <a:ext uri="{9D8B030D-6E8A-4147-A177-3AD203B41FA5}">
                      <a16:colId xmlns:a16="http://schemas.microsoft.com/office/drawing/2014/main" val="560939269"/>
                    </a:ext>
                  </a:extLst>
                </a:gridCol>
                <a:gridCol w="5493717">
                  <a:extLst>
                    <a:ext uri="{9D8B030D-6E8A-4147-A177-3AD203B41FA5}">
                      <a16:colId xmlns:a16="http://schemas.microsoft.com/office/drawing/2014/main" val="2201396177"/>
                    </a:ext>
                  </a:extLst>
                </a:gridCol>
              </a:tblGrid>
              <a:tr h="410400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3630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9BC4223-27A4-B582-8A43-EAC29AA1CC11}"/>
              </a:ext>
            </a:extLst>
          </p:cNvPr>
          <p:cNvSpPr txBox="1"/>
          <p:nvPr/>
        </p:nvSpPr>
        <p:spPr>
          <a:xfrm>
            <a:off x="6206827" y="2463211"/>
            <a:ext cx="4955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Activiteiten (wandel- / leesgroep)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Initiatieven van leden (workshops etc)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Digitaal kleedjesmarkt, SinterkLetscafé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Gezellig kletscafe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Uitstapjes eigen initiatief leden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Taken intern (meiervergoeding): bestuursvergaderingen/organiseren (jubileum)feest/pr/meiervergoeding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Ledenvergadering 1x per jaar</a:t>
            </a:r>
            <a:endParaRPr lang="nl-NL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49E808A9-7783-2161-0765-E96B0F39A362}"/>
              </a:ext>
            </a:extLst>
          </p:cNvPr>
          <p:cNvSpPr/>
          <p:nvPr/>
        </p:nvSpPr>
        <p:spPr>
          <a:xfrm>
            <a:off x="11238110" y="5696125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7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640360" y="6415721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A90410-EB94-2A9A-B3FB-959CC4CC2844}"/>
              </a:ext>
            </a:extLst>
          </p:cNvPr>
          <p:cNvSpPr txBox="1"/>
          <p:nvPr/>
        </p:nvSpPr>
        <p:spPr>
          <a:xfrm>
            <a:off x="539885" y="844714"/>
            <a:ext cx="110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Contributie en meiervergoeding</a:t>
            </a: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0AED6A2-ADEE-5121-5C5E-15928CD63152}"/>
              </a:ext>
            </a:extLst>
          </p:cNvPr>
          <p:cNvGraphicFramePr>
            <a:graphicFrameLocks noGrp="1"/>
          </p:cNvGraphicFramePr>
          <p:nvPr/>
        </p:nvGraphicFramePr>
        <p:xfrm>
          <a:off x="564206" y="2045126"/>
          <a:ext cx="10987434" cy="4104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3717">
                  <a:extLst>
                    <a:ext uri="{9D8B030D-6E8A-4147-A177-3AD203B41FA5}">
                      <a16:colId xmlns:a16="http://schemas.microsoft.com/office/drawing/2014/main" val="560939269"/>
                    </a:ext>
                  </a:extLst>
                </a:gridCol>
                <a:gridCol w="5493717">
                  <a:extLst>
                    <a:ext uri="{9D8B030D-6E8A-4147-A177-3AD203B41FA5}">
                      <a16:colId xmlns:a16="http://schemas.microsoft.com/office/drawing/2014/main" val="2201396177"/>
                    </a:ext>
                  </a:extLst>
                </a:gridCol>
              </a:tblGrid>
              <a:tr h="410400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3630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9BC4223-27A4-B582-8A43-EAC29AA1CC11}"/>
              </a:ext>
            </a:extLst>
          </p:cNvPr>
          <p:cNvSpPr txBox="1"/>
          <p:nvPr/>
        </p:nvSpPr>
        <p:spPr>
          <a:xfrm>
            <a:off x="6282360" y="3906769"/>
            <a:ext cx="4955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Momenteel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contributie</a:t>
            </a:r>
            <a:r>
              <a:rPr lang="en-US" dirty="0">
                <a:solidFill>
                  <a:srgbClr val="000000"/>
                </a:solidFill>
              </a:rPr>
              <a:t> 12,50 per </a:t>
            </a:r>
            <a:r>
              <a:rPr lang="en-US" dirty="0" err="1">
                <a:solidFill>
                  <a:srgbClr val="000000"/>
                </a:solidFill>
              </a:rPr>
              <a:t>jaar</a:t>
            </a:r>
            <a:r>
              <a:rPr lang="en-US" dirty="0">
                <a:solidFill>
                  <a:srgbClr val="000000"/>
                </a:solidFill>
              </a:rPr>
              <a:t> voor </a:t>
            </a:r>
            <a:r>
              <a:rPr lang="en-US" dirty="0" err="1">
                <a:solidFill>
                  <a:srgbClr val="000000"/>
                </a:solidFill>
              </a:rPr>
              <a:t>beperkte</a:t>
            </a:r>
            <a:r>
              <a:rPr lang="en-US" dirty="0">
                <a:solidFill>
                  <a:srgbClr val="000000"/>
                </a:solidFill>
              </a:rPr>
              <a:t> maar </a:t>
            </a:r>
            <a:r>
              <a:rPr lang="en-US" dirty="0" err="1">
                <a:solidFill>
                  <a:srgbClr val="000000"/>
                </a:solidFill>
              </a:rPr>
              <a:t>noodzakelijke</a:t>
            </a:r>
            <a:r>
              <a:rPr lang="en-US" dirty="0">
                <a:solidFill>
                  <a:srgbClr val="000000"/>
                </a:solidFill>
              </a:rPr>
              <a:t> Kosten (</a:t>
            </a:r>
            <a:r>
              <a:rPr lang="en-US" dirty="0" err="1">
                <a:solidFill>
                  <a:srgbClr val="000000"/>
                </a:solidFill>
              </a:rPr>
              <a:t>o.a.</a:t>
            </a:r>
            <a:r>
              <a:rPr lang="en-US" dirty="0">
                <a:solidFill>
                  <a:srgbClr val="000000"/>
                </a:solidFill>
              </a:rPr>
              <a:t> website,)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Meiervergoeding</a:t>
            </a:r>
            <a:r>
              <a:rPr lang="en-US" dirty="0">
                <a:solidFill>
                  <a:srgbClr val="000000"/>
                </a:solidFill>
              </a:rPr>
              <a:t> 7-10% </a:t>
            </a:r>
            <a:r>
              <a:rPr lang="en-US" dirty="0" err="1">
                <a:solidFill>
                  <a:srgbClr val="000000"/>
                </a:solidFill>
              </a:rPr>
              <a:t>saldo</a:t>
            </a:r>
            <a:r>
              <a:rPr lang="en-US" dirty="0">
                <a:solidFill>
                  <a:srgbClr val="000000"/>
                </a:solidFill>
              </a:rPr>
              <a:t> 31-12 voor interne </a:t>
            </a:r>
            <a:r>
              <a:rPr lang="en-US" dirty="0" err="1">
                <a:solidFill>
                  <a:srgbClr val="000000"/>
                </a:solidFill>
              </a:rPr>
              <a:t>diensten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vereniging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Stemming </a:t>
            </a:r>
            <a:r>
              <a:rPr lang="en-US" dirty="0" err="1">
                <a:solidFill>
                  <a:srgbClr val="000000"/>
                </a:solidFill>
              </a:rPr>
              <a:t>jaarlijks</a:t>
            </a:r>
            <a:r>
              <a:rPr lang="en-US" dirty="0">
                <a:solidFill>
                  <a:srgbClr val="000000"/>
                </a:solidFill>
              </a:rPr>
              <a:t> door </a:t>
            </a:r>
            <a:r>
              <a:rPr lang="en-US" dirty="0" err="1">
                <a:solidFill>
                  <a:srgbClr val="000000"/>
                </a:solidFill>
              </a:rPr>
              <a:t>leden</a:t>
            </a:r>
            <a:r>
              <a:rPr lang="en-US" dirty="0">
                <a:solidFill>
                  <a:srgbClr val="000000"/>
                </a:solidFill>
              </a:rPr>
              <a:t> bij ALV</a:t>
            </a:r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282A5A4A-818D-F804-52E8-30422A8DF008}"/>
              </a:ext>
            </a:extLst>
          </p:cNvPr>
          <p:cNvSpPr/>
          <p:nvPr/>
        </p:nvSpPr>
        <p:spPr>
          <a:xfrm>
            <a:off x="11238110" y="5696125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2962B1-BB69-BF06-CDB2-659919A7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0" y="2280519"/>
            <a:ext cx="5327904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9D79FEB-C4AF-42F7-8042-1A95A77B8F48}"/>
              </a:ext>
            </a:extLst>
          </p:cNvPr>
          <p:cNvSpPr/>
          <p:nvPr/>
        </p:nvSpPr>
        <p:spPr>
          <a:xfrm>
            <a:off x="311285" y="389106"/>
            <a:ext cx="11546731" cy="6177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31395B-6D81-41D9-89A9-0629B9AB9548}"/>
              </a:ext>
            </a:extLst>
          </p:cNvPr>
          <p:cNvSpPr txBox="1"/>
          <p:nvPr/>
        </p:nvSpPr>
        <p:spPr>
          <a:xfrm>
            <a:off x="1245140" y="6402752"/>
            <a:ext cx="325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Ruilnetwerk Veghel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491B16-E860-461F-95CD-061D88BE1BC2}"/>
              </a:ext>
            </a:extLst>
          </p:cNvPr>
          <p:cNvSpPr txBox="1"/>
          <p:nvPr/>
        </p:nvSpPr>
        <p:spPr>
          <a:xfrm>
            <a:off x="8684702" y="6402751"/>
            <a:ext cx="1715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Verenigingsjaar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A90410-EB94-2A9A-B3FB-959CC4CC2844}"/>
              </a:ext>
            </a:extLst>
          </p:cNvPr>
          <p:cNvSpPr txBox="1"/>
          <p:nvPr/>
        </p:nvSpPr>
        <p:spPr>
          <a:xfrm>
            <a:off x="564206" y="792804"/>
            <a:ext cx="110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Hoe word ik lid</a:t>
            </a: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50AED6A2-ADEE-5121-5C5E-15928CD63152}"/>
              </a:ext>
            </a:extLst>
          </p:cNvPr>
          <p:cNvGraphicFramePr>
            <a:graphicFrameLocks noGrp="1"/>
          </p:cNvGraphicFramePr>
          <p:nvPr/>
        </p:nvGraphicFramePr>
        <p:xfrm>
          <a:off x="564206" y="2045126"/>
          <a:ext cx="10987434" cy="4104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3717">
                  <a:extLst>
                    <a:ext uri="{9D8B030D-6E8A-4147-A177-3AD203B41FA5}">
                      <a16:colId xmlns:a16="http://schemas.microsoft.com/office/drawing/2014/main" val="560939269"/>
                    </a:ext>
                  </a:extLst>
                </a:gridCol>
                <a:gridCol w="5493717">
                  <a:extLst>
                    <a:ext uri="{9D8B030D-6E8A-4147-A177-3AD203B41FA5}">
                      <a16:colId xmlns:a16="http://schemas.microsoft.com/office/drawing/2014/main" val="2201396177"/>
                    </a:ext>
                  </a:extLst>
                </a:gridCol>
              </a:tblGrid>
              <a:tr h="410400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36302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A516DDCC-97DB-C227-5795-E46535D838FB}"/>
              </a:ext>
            </a:extLst>
          </p:cNvPr>
          <p:cNvSpPr txBox="1"/>
          <p:nvPr/>
        </p:nvSpPr>
        <p:spPr>
          <a:xfrm>
            <a:off x="847288" y="2323476"/>
            <a:ext cx="4924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Website: ruilnetwerkveghel.nl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Contact: info@ruilnetwerkveghel.nl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Welkom </a:t>
            </a:r>
            <a:r>
              <a:rPr lang="en-US" dirty="0" err="1">
                <a:solidFill>
                  <a:srgbClr val="000000"/>
                </a:solidFill>
              </a:rPr>
              <a:t>bezoekje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kletscafe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Aanmelden</a:t>
            </a:r>
            <a:r>
              <a:rPr lang="en-US" dirty="0">
                <a:solidFill>
                  <a:srgbClr val="000000"/>
                </a:solidFill>
              </a:rPr>
              <a:t> met </a:t>
            </a:r>
            <a:r>
              <a:rPr lang="en-US" dirty="0" err="1">
                <a:solidFill>
                  <a:srgbClr val="000000"/>
                </a:solidFill>
              </a:rPr>
              <a:t>formulier</a:t>
            </a:r>
            <a:r>
              <a:rPr lang="en-US" dirty="0">
                <a:solidFill>
                  <a:srgbClr val="000000"/>
                </a:solidFill>
              </a:rPr>
              <a:t>/of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As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pirant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lid 3 maanden gratis</a:t>
            </a:r>
            <a:br>
              <a:rPr lang="nl-NL" b="0" i="0" dirty="0">
                <a:solidFill>
                  <a:srgbClr val="000000"/>
                </a:solidFill>
                <a:effectLst/>
              </a:rPr>
            </a:br>
            <a:r>
              <a:rPr lang="nl-NL" b="0" i="0" dirty="0">
                <a:solidFill>
                  <a:srgbClr val="000000"/>
                </a:solidFill>
                <a:effectLst/>
              </a:rPr>
              <a:t>en vrijblijvend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Toegang ledendeel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</a:rPr>
              <a:t>Startbonus meiers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</a:rPr>
              <a:t>Evt</a:t>
            </a:r>
            <a:r>
              <a:rPr lang="nl-NL" dirty="0">
                <a:solidFill>
                  <a:srgbClr val="000000"/>
                </a:solidFill>
              </a:rPr>
              <a:t>. hulp leden/buddy profiel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Kennismaking door te doen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en te </a:t>
            </a:r>
          </a:p>
          <a:p>
            <a:r>
              <a:rPr lang="nl-NL" dirty="0">
                <a:solidFill>
                  <a:srgbClr val="000000"/>
                </a:solidFill>
              </a:rPr>
              <a:t>      beleven</a:t>
            </a:r>
            <a:br>
              <a:rPr lang="it-IT" b="0" i="0" dirty="0">
                <a:solidFill>
                  <a:srgbClr val="000000"/>
                </a:solidFill>
                <a:effectLst/>
              </a:rPr>
            </a:br>
            <a:endParaRPr lang="nl-NL" dirty="0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A25BE569-A43B-173A-3FC6-E22C5A49309F}"/>
              </a:ext>
            </a:extLst>
          </p:cNvPr>
          <p:cNvSpPr/>
          <p:nvPr/>
        </p:nvSpPr>
        <p:spPr>
          <a:xfrm>
            <a:off x="847288" y="5667865"/>
            <a:ext cx="226502" cy="3171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985A27-FE4F-79CE-ABAD-1CF39D98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94" y="2268326"/>
            <a:ext cx="5309616" cy="36271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0DCEFC-73CA-2587-A532-F9A18EBC5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56" y="2135992"/>
            <a:ext cx="5614416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d25c30-e6d3-4f29-9edd-78af7a6b830c">
      <Terms xmlns="http://schemas.microsoft.com/office/infopath/2007/PartnerControls"/>
    </lcf76f155ced4ddcb4097134ff3c332f>
    <TaxCatchAll xmlns="3140c062-ab0a-4323-953d-ea57f5bb35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36F9A17780A4CA2AEC27088DBC580" ma:contentTypeVersion="13" ma:contentTypeDescription="Een nieuw document maken." ma:contentTypeScope="" ma:versionID="839483c8b968ba82cf6726e7668e7fe9">
  <xsd:schema xmlns:xsd="http://www.w3.org/2001/XMLSchema" xmlns:xs="http://www.w3.org/2001/XMLSchema" xmlns:p="http://schemas.microsoft.com/office/2006/metadata/properties" xmlns:ns2="8fd25c30-e6d3-4f29-9edd-78af7a6b830c" xmlns:ns3="3140c062-ab0a-4323-953d-ea57f5bb3564" targetNamespace="http://schemas.microsoft.com/office/2006/metadata/properties" ma:root="true" ma:fieldsID="07a20280ce5c6acdd0eed1716e362f50" ns2:_="" ns3:_="">
    <xsd:import namespace="8fd25c30-e6d3-4f29-9edd-78af7a6b830c"/>
    <xsd:import namespace="3140c062-ab0a-4323-953d-ea57f5bb35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25c30-e6d3-4f29-9edd-78af7a6b8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0c664f08-c872-42f2-9f56-b6bf2d2d3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0c062-ab0a-4323-953d-ea57f5bb356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4036a-5274-4bf4-be24-730c4f960780}" ma:internalName="TaxCatchAll" ma:showField="CatchAllData" ma:web="3140c062-ab0a-4323-953d-ea57f5bb35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790F6-EFB3-4525-B435-4F3D16A3DE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CD4442-B22E-4801-82DA-2CCFE3E63E1C}">
  <ds:schemaRefs>
    <ds:schemaRef ds:uri="http://schemas.microsoft.com/office/2006/metadata/properties"/>
    <ds:schemaRef ds:uri="http://www.w3.org/2000/xmlns/"/>
    <ds:schemaRef ds:uri="8fd25c30-e6d3-4f29-9edd-78af7a6b830c"/>
    <ds:schemaRef ds:uri="http://schemas.microsoft.com/office/infopath/2007/PartnerControls"/>
    <ds:schemaRef ds:uri="3140c062-ab0a-4323-953d-ea57f5bb3564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F705853B-7B4B-405F-AE6F-0F39F82F63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fd25c30-e6d3-4f29-9edd-78af7a6b830c"/>
    <ds:schemaRef ds:uri="3140c062-ab0a-4323-953d-ea57f5bb356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432</Words>
  <Application>Microsoft Office PowerPoint</Application>
  <PresentationFormat>Breedbeeld</PresentationFormat>
  <Paragraphs>116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Gadugi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Surfer</dc:creator>
  <cp:lastModifiedBy>Martin van Eert</cp:lastModifiedBy>
  <cp:revision>63</cp:revision>
  <cp:lastPrinted>2025-03-10T06:45:13Z</cp:lastPrinted>
  <dcterms:created xsi:type="dcterms:W3CDTF">2022-02-27T00:29:29Z</dcterms:created>
  <dcterms:modified xsi:type="dcterms:W3CDTF">2025-03-18T15:10:06Z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0x01010016D36F9A17780A4CA2AEC27088DBC580</vt:lpwstr>
  </property>
  <property fmtid="{D5CDD505-2E9C-101B-9397-08002B2CF9AE}" pid="3" name="MediaServiceImageTags">
    <vt:lpwstr/>
  </property>
</Properties>
</file>